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A31"/>
    <a:srgbClr val="FFA829"/>
    <a:srgbClr val="F7E985"/>
    <a:srgbClr val="EF5703"/>
    <a:srgbClr val="F0D826"/>
    <a:srgbClr val="101692"/>
    <a:srgbClr val="0C1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6212" autoAdjust="0"/>
  </p:normalViewPr>
  <p:slideViewPr>
    <p:cSldViewPr>
      <p:cViewPr varScale="1">
        <p:scale>
          <a:sx n="114" d="100"/>
          <a:sy n="114" d="100"/>
        </p:scale>
        <p:origin x="12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61B2-DB56-4D14-9620-814495484866}" type="datetimeFigureOut">
              <a:rPr lang="en-US" smtClean="0"/>
              <a:t>4/29/2016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38795-47DE-4A0A-B889-35EF50EBC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3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ALK har bidragit</a:t>
            </a:r>
            <a:r>
              <a:rPr lang="sv-SE" baseline="0" dirty="0" smtClean="0"/>
              <a:t> med finansiellt stöd för gruppen att träffas samt hjälpt till med tekniska lösningar i presentationen.</a:t>
            </a:r>
            <a:endParaRPr lang="sv-S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039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Ingen</a:t>
            </a:r>
            <a:r>
              <a:rPr lang="en-GB" dirty="0" smtClean="0"/>
              <a:t> </a:t>
            </a:r>
            <a:r>
              <a:rPr lang="en-GB" dirty="0" err="1" smtClean="0"/>
              <a:t>systemisk</a:t>
            </a:r>
            <a:r>
              <a:rPr lang="en-GB" dirty="0" smtClean="0"/>
              <a:t> </a:t>
            </a:r>
            <a:r>
              <a:rPr lang="en-GB" dirty="0" err="1" smtClean="0"/>
              <a:t>reaktion</a:t>
            </a:r>
            <a:r>
              <a:rPr lang="en-GB" dirty="0" smtClean="0"/>
              <a:t>. </a:t>
            </a:r>
            <a:r>
              <a:rPr lang="en-GB" dirty="0" err="1" smtClean="0"/>
              <a:t>Ej</a:t>
            </a:r>
            <a:r>
              <a:rPr lang="en-GB" dirty="0" smtClean="0"/>
              <a:t> </a:t>
            </a:r>
            <a:r>
              <a:rPr lang="en-GB" dirty="0" err="1" smtClean="0"/>
              <a:t>kandidat</a:t>
            </a:r>
            <a:r>
              <a:rPr lang="en-GB" dirty="0" smtClean="0"/>
              <a:t> </a:t>
            </a:r>
            <a:r>
              <a:rPr lang="en-GB" dirty="0" err="1" smtClean="0"/>
              <a:t>för</a:t>
            </a:r>
            <a:r>
              <a:rPr lang="en-GB" dirty="0" smtClean="0"/>
              <a:t> </a:t>
            </a:r>
            <a:r>
              <a:rPr lang="en-GB" dirty="0" err="1" smtClean="0"/>
              <a:t>immunterapi</a:t>
            </a:r>
            <a:r>
              <a:rPr lang="en-GB" dirty="0" smtClean="0"/>
              <a:t>. </a:t>
            </a:r>
          </a:p>
          <a:p>
            <a:r>
              <a:rPr lang="en-GB" dirty="0" smtClean="0"/>
              <a:t>Ge </a:t>
            </a:r>
            <a:r>
              <a:rPr lang="en-GB" dirty="0" err="1" smtClean="0"/>
              <a:t>lugnande</a:t>
            </a:r>
            <a:r>
              <a:rPr lang="en-GB" dirty="0" smtClean="0"/>
              <a:t> </a:t>
            </a:r>
            <a:r>
              <a:rPr lang="en-GB" dirty="0" err="1" smtClean="0"/>
              <a:t>besked</a:t>
            </a:r>
            <a:r>
              <a:rPr lang="en-GB" dirty="0" smtClean="0"/>
              <a:t>, </a:t>
            </a:r>
            <a:r>
              <a:rPr lang="en-GB" dirty="0" err="1" smtClean="0"/>
              <a:t>överväg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antihistamin</a:t>
            </a:r>
            <a:r>
              <a:rPr lang="en-GB" baseline="0" dirty="0" smtClean="0"/>
              <a:t>- </a:t>
            </a:r>
            <a:r>
              <a:rPr lang="en-GB" baseline="0" dirty="0" err="1" smtClean="0"/>
              <a:t>och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betapredbehandling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04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Optimera</a:t>
            </a:r>
            <a:r>
              <a:rPr lang="en-GB" dirty="0" smtClean="0"/>
              <a:t> </a:t>
            </a:r>
            <a:r>
              <a:rPr lang="en-GB" dirty="0" err="1" smtClean="0"/>
              <a:t>astmabehandlingen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kombinationspreparat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montelukast</a:t>
            </a:r>
            <a:r>
              <a:rPr lang="en-GB" baseline="0" dirty="0" smtClean="0"/>
              <a:t>).</a:t>
            </a:r>
          </a:p>
          <a:p>
            <a:r>
              <a:rPr lang="en-GB" baseline="0" dirty="0" smtClean="0"/>
              <a:t>Om </a:t>
            </a:r>
            <a:r>
              <a:rPr lang="en-GB" baseline="0" dirty="0" err="1" smtClean="0"/>
              <a:t>astman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ej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är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</a:t>
            </a:r>
            <a:r>
              <a:rPr lang="en-GB" baseline="0" dirty="0" smtClean="0"/>
              <a:t> trots </a:t>
            </a:r>
            <a:r>
              <a:rPr lang="en-GB" baseline="0" dirty="0" err="1" smtClean="0"/>
              <a:t>detta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överväg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Xolairbehandling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alternativt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Airsonette</a:t>
            </a:r>
            <a:r>
              <a:rPr lang="en-GB" baseline="0" dirty="0" smtClean="0"/>
              <a:t> (TLA).</a:t>
            </a:r>
          </a:p>
          <a:p>
            <a:r>
              <a:rPr lang="en-GB" baseline="0" dirty="0" smtClean="0"/>
              <a:t>Stark </a:t>
            </a:r>
            <a:r>
              <a:rPr lang="en-GB" baseline="0" dirty="0" err="1" smtClean="0"/>
              <a:t>indikation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för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immunterapi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allergin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svårare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astmabesvär</a:t>
            </a:r>
            <a:r>
              <a:rPr lang="en-GB" baseline="0" dirty="0" smtClean="0"/>
              <a:t>, men </a:t>
            </a:r>
            <a:r>
              <a:rPr lang="en-GB" baseline="0" dirty="0" err="1" smtClean="0"/>
              <a:t>astman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måste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välkontrollerad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innan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behandlingsstart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86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 </a:t>
            </a:r>
            <a:r>
              <a:rPr lang="en-GB" dirty="0" err="1" smtClean="0"/>
              <a:t>år</a:t>
            </a:r>
            <a:r>
              <a:rPr lang="en-GB" dirty="0" smtClean="0"/>
              <a:t> sedan </a:t>
            </a:r>
            <a:r>
              <a:rPr lang="en-GB" dirty="0" err="1" smtClean="0"/>
              <a:t>senaste</a:t>
            </a:r>
            <a:r>
              <a:rPr lang="en-GB" dirty="0" smtClean="0"/>
              <a:t> </a:t>
            </a:r>
            <a:r>
              <a:rPr lang="en-GB" dirty="0" err="1" smtClean="0"/>
              <a:t>pricktest</a:t>
            </a:r>
            <a:r>
              <a:rPr lang="en-GB" dirty="0" smtClean="0"/>
              <a:t>. </a:t>
            </a:r>
            <a:r>
              <a:rPr lang="en-GB" dirty="0" err="1" smtClean="0"/>
              <a:t>Nytt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pricktest</a:t>
            </a:r>
            <a:r>
              <a:rPr lang="en-GB" baseline="0" dirty="0" smtClean="0"/>
              <a:t>/</a:t>
            </a:r>
            <a:r>
              <a:rPr lang="en-GB" baseline="0" dirty="0" err="1" smtClean="0"/>
              <a:t>blodprov</a:t>
            </a:r>
            <a:r>
              <a:rPr lang="en-GB" baseline="0" dirty="0" smtClean="0"/>
              <a:t>?</a:t>
            </a:r>
          </a:p>
          <a:p>
            <a:r>
              <a:rPr lang="en-GB" dirty="0" err="1" smtClean="0"/>
              <a:t>Kvalster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besvär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Överväg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immunterapi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5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Läkemedelsöverkänslighet, kontaktallergi</a:t>
            </a:r>
            <a:r>
              <a:rPr lang="da-DK" baseline="0" dirty="0" smtClean="0"/>
              <a:t> och angioödem (markerade med grått) - mekanismerna bakom kan variera.</a:t>
            </a:r>
            <a:endParaRPr lang="da-DK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147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Referensen</a:t>
            </a:r>
            <a:r>
              <a:rPr lang="en-GB" dirty="0" smtClean="0"/>
              <a:t> </a:t>
            </a:r>
            <a:r>
              <a:rPr lang="en-GB" dirty="0" err="1" smtClean="0"/>
              <a:t>bygger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dirty="0" smtClean="0"/>
              <a:t> 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sammanställning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från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vetenskapliga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artiklar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10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Schematisk bild för att kunna föra ett resonemang kring den ökade förekomsten av allergier.</a:t>
            </a:r>
          </a:p>
          <a:p>
            <a:r>
              <a:rPr lang="sv-SE" dirty="0" smtClean="0"/>
              <a:t>För</a:t>
            </a:r>
            <a:r>
              <a:rPr lang="sv-SE" baseline="0" dirty="0" smtClean="0"/>
              <a:t> mer läsning se kapitel 1 </a:t>
            </a:r>
            <a:r>
              <a:rPr lang="sv-SE" sz="1200" dirty="0" err="1" smtClean="0"/>
              <a:t>Hedlin</a:t>
            </a:r>
            <a:r>
              <a:rPr lang="sv-SE" sz="1200" dirty="0" smtClean="0"/>
              <a:t> &amp; Larsson 2009 Allergi och Astma, Studentlitteratur ISBN 978-91-44-02996-2 </a:t>
            </a:r>
            <a:endParaRPr lang="sv-S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7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Referensen</a:t>
            </a:r>
            <a:r>
              <a:rPr lang="en-GB" dirty="0" smtClean="0"/>
              <a:t> </a:t>
            </a:r>
            <a:r>
              <a:rPr lang="en-GB" dirty="0" err="1" smtClean="0"/>
              <a:t>bygger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dirty="0" smtClean="0"/>
              <a:t> 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sammanställning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från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vetenskapliga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artiklar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5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Allergic rhinitis is a global illness with a well-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impact on quality of life and work performance. Comparatively little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 about the extent of its economic impact on society. The TOTALL study estimates the total cost of allergic rhinitis using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 representing the entire Swedish population of working age. A questionnaire focused on allergic rhinitis was mailed out 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 population of Swedish residents, aged 18–65 years. Health-care contacts, medications, absenteeism (absence from work)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presenteeism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(reduced working capacity at work) were assessed, and the direct and indirect costs of allergic rhinitis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calculated. Medication use was evaluated in relation to the ARIA guidelines. In all, 3,501 of 8,001 (44%) answered the questionnaire,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855 (24%) of these reported allergic rhinitis. The mean annual direct and indirect costs because of allergic rhinitis were €210.3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€750.8, respectively, resulting in a total cost of €961.1 per individual/year.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Presenteeism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represented 70% of the total cost.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Antihistamines appear to be used in excess in relation to topical steroids, and the use of nasal decongestants was alarmingly high.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total cost of allergic rhinitis in Sweden, with a population of 9.5 million, was estimated at €1.3 billion annually. These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unexpectedly high costs could be related to the high prevalence of disease, in combination with the previously often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underestimated indirect costs. Improved adherence to guidelines might ease the economic burden on society.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Care Respiratory Medicine (2016) 26, 15082; doi:10.1038/npjpcrm.2015.82; published online 4 February 2016</a:t>
            </a:r>
            <a:endParaRPr lang="sv-S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6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Sammansättning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panel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variera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1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Punkterna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bilden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representerar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</a:t>
            </a:r>
            <a:r>
              <a:rPr lang="en-GB" dirty="0" err="1" smtClean="0"/>
              <a:t>örfattarnas</a:t>
            </a:r>
            <a:r>
              <a:rPr lang="en-GB" dirty="0" smtClean="0"/>
              <a:t> </a:t>
            </a:r>
            <a:r>
              <a:rPr lang="en-GB" dirty="0" err="1" smtClean="0"/>
              <a:t>åsikt</a:t>
            </a:r>
            <a:r>
              <a:rPr lang="en-GB" dirty="0" smtClean="0"/>
              <a:t>. </a:t>
            </a:r>
            <a:r>
              <a:rPr lang="en-GB" dirty="0" err="1" smtClean="0"/>
              <a:t>Bilden</a:t>
            </a:r>
            <a:r>
              <a:rPr lang="en-GB" dirty="0" smtClean="0"/>
              <a:t> </a:t>
            </a:r>
            <a:r>
              <a:rPr lang="en-GB" dirty="0" err="1" smtClean="0"/>
              <a:t>skall</a:t>
            </a:r>
            <a:r>
              <a:rPr lang="en-GB" dirty="0" smtClean="0"/>
              <a:t> dock </a:t>
            </a:r>
            <a:r>
              <a:rPr lang="en-GB" dirty="0" err="1" smtClean="0"/>
              <a:t>ses</a:t>
            </a:r>
            <a:r>
              <a:rPr lang="en-GB" dirty="0" smtClean="0"/>
              <a:t>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ett</a:t>
            </a:r>
            <a:r>
              <a:rPr lang="en-GB" dirty="0" smtClean="0"/>
              <a:t> </a:t>
            </a:r>
            <a:r>
              <a:rPr lang="en-GB" dirty="0" err="1" smtClean="0"/>
              <a:t>diskussionsunderlag</a:t>
            </a:r>
            <a:r>
              <a:rPr lang="en-GB" dirty="0" smtClean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92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Klar</a:t>
            </a:r>
            <a:r>
              <a:rPr lang="en-GB" dirty="0" smtClean="0"/>
              <a:t> </a:t>
            </a:r>
            <a:r>
              <a:rPr lang="en-GB" dirty="0" err="1" smtClean="0"/>
              <a:t>kandidat</a:t>
            </a:r>
            <a:r>
              <a:rPr lang="en-GB" dirty="0" smtClean="0"/>
              <a:t> </a:t>
            </a:r>
            <a:r>
              <a:rPr lang="en-GB" dirty="0" err="1" smtClean="0"/>
              <a:t>för</a:t>
            </a:r>
            <a:r>
              <a:rPr lang="en-GB" dirty="0" smtClean="0"/>
              <a:t> </a:t>
            </a:r>
            <a:r>
              <a:rPr lang="en-GB" dirty="0" err="1" smtClean="0"/>
              <a:t>immunterapi</a:t>
            </a:r>
            <a:r>
              <a:rPr lang="en-GB" dirty="0" smtClean="0"/>
              <a:t>. </a:t>
            </a:r>
            <a:r>
              <a:rPr lang="en-GB" dirty="0" err="1" smtClean="0"/>
              <a:t>Glöm</a:t>
            </a:r>
            <a:r>
              <a:rPr lang="en-GB" dirty="0" smtClean="0"/>
              <a:t> dock </a:t>
            </a:r>
            <a:r>
              <a:rPr lang="en-GB" dirty="0" err="1" smtClean="0"/>
              <a:t>inte</a:t>
            </a:r>
            <a:r>
              <a:rPr lang="en-GB" dirty="0" smtClean="0"/>
              <a:t> </a:t>
            </a:r>
            <a:r>
              <a:rPr lang="en-GB" dirty="0" err="1" smtClean="0"/>
              <a:t>tilläggsdiskussioner</a:t>
            </a:r>
            <a:r>
              <a:rPr lang="en-GB" dirty="0" smtClean="0"/>
              <a:t> </a:t>
            </a:r>
            <a:r>
              <a:rPr lang="en-GB" dirty="0" err="1" smtClean="0"/>
              <a:t>rörande</a:t>
            </a:r>
            <a:r>
              <a:rPr lang="en-GB" dirty="0" smtClean="0"/>
              <a:t> </a:t>
            </a:r>
            <a:r>
              <a:rPr lang="en-GB" dirty="0" err="1" smtClean="0"/>
              <a:t>följsamhet</a:t>
            </a:r>
            <a:r>
              <a:rPr lang="en-GB" baseline="0" dirty="0" smtClean="0"/>
              <a:t> till </a:t>
            </a:r>
            <a:r>
              <a:rPr lang="en-GB" baseline="0" dirty="0" err="1" smtClean="0"/>
              <a:t>behandling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</a:t>
            </a:r>
            <a:r>
              <a:rPr lang="en-GB" dirty="0" err="1" smtClean="0"/>
              <a:t>t.ex</a:t>
            </a:r>
            <a:r>
              <a:rPr lang="en-GB" dirty="0" smtClean="0"/>
              <a:t>. </a:t>
            </a:r>
            <a:r>
              <a:rPr lang="en-GB" dirty="0" err="1" smtClean="0"/>
              <a:t>träning</a:t>
            </a:r>
            <a:r>
              <a:rPr lang="en-GB" dirty="0" smtClean="0"/>
              <a:t>.</a:t>
            </a:r>
          </a:p>
          <a:p>
            <a:r>
              <a:rPr lang="en-GB" dirty="0" smtClean="0"/>
              <a:t>Om </a:t>
            </a:r>
            <a:r>
              <a:rPr lang="en-GB" dirty="0" err="1" smtClean="0"/>
              <a:t>frekvent</a:t>
            </a:r>
            <a:r>
              <a:rPr lang="en-GB" dirty="0" smtClean="0"/>
              <a:t> </a:t>
            </a:r>
            <a:r>
              <a:rPr lang="en-GB" dirty="0" err="1" smtClean="0"/>
              <a:t>träning</a:t>
            </a:r>
            <a:r>
              <a:rPr lang="en-GB" dirty="0" smtClean="0"/>
              <a:t> </a:t>
            </a:r>
            <a:r>
              <a:rPr lang="en-GB" dirty="0" err="1" smtClean="0"/>
              <a:t>hindrar</a:t>
            </a:r>
            <a:r>
              <a:rPr lang="en-GB" dirty="0" smtClean="0"/>
              <a:t> SCIT, </a:t>
            </a:r>
            <a:r>
              <a:rPr lang="en-GB" dirty="0" err="1" smtClean="0"/>
              <a:t>diskutera</a:t>
            </a:r>
            <a:r>
              <a:rPr lang="en-GB" dirty="0" smtClean="0"/>
              <a:t> </a:t>
            </a:r>
            <a:r>
              <a:rPr lang="en-GB" dirty="0" err="1" smtClean="0"/>
              <a:t>möjlighet</a:t>
            </a:r>
            <a:r>
              <a:rPr lang="en-GB" dirty="0" smtClean="0"/>
              <a:t> till </a:t>
            </a:r>
            <a:r>
              <a:rPr lang="en-GB" dirty="0" err="1" smtClean="0"/>
              <a:t>enbart</a:t>
            </a:r>
            <a:r>
              <a:rPr lang="en-GB" dirty="0" smtClean="0"/>
              <a:t> </a:t>
            </a:r>
            <a:r>
              <a:rPr lang="en-GB" dirty="0" err="1" smtClean="0"/>
              <a:t>gräs</a:t>
            </a:r>
            <a:r>
              <a:rPr lang="en-GB" baseline="0" dirty="0" smtClean="0"/>
              <a:t> SLIT </a:t>
            </a:r>
            <a:r>
              <a:rPr lang="en-GB" dirty="0" err="1" smtClean="0"/>
              <a:t>tablett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8795-47DE-4A0A-B889-35EF50EBCA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7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400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514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9341B53-524F-44EB-BC38-8E25ADFE4068}" type="datetimeFigureOut">
              <a:rPr lang="en-GB" smtClean="0"/>
              <a:t>29/04/2016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CEEE8C-C938-4B26-A108-519D08BDC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9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9341B53-524F-44EB-BC38-8E25ADFE4068}" type="datetimeFigureOut">
              <a:rPr lang="en-GB" smtClean="0"/>
              <a:t>29/04/2016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CEEE8C-C938-4B26-A108-519D08BDC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68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9341B53-524F-44EB-BC38-8E25ADFE4068}" type="datetimeFigureOut">
              <a:rPr lang="en-GB" smtClean="0"/>
              <a:t>29/04/2016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CEEE8C-C938-4B26-A108-519D08BDC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4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4005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8318" y="2133605"/>
            <a:ext cx="8207375" cy="23034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03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0448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744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34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37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07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8763"/>
            <a:ext cx="5486400" cy="34588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460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916116"/>
            <a:ext cx="4319588" cy="43211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932364" y="1916116"/>
            <a:ext cx="3743325" cy="158432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932364" y="3573017"/>
            <a:ext cx="3743325" cy="17287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7" y="6524629"/>
            <a:ext cx="8280151" cy="144735"/>
          </a:xfrm>
        </p:spPr>
        <p:txBody>
          <a:bodyPr anchor="ctr">
            <a:noAutofit/>
          </a:bodyPr>
          <a:lstStyle>
            <a:lvl1pPr marL="0" indent="0" algn="l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Referens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042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737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8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8" y="980728"/>
            <a:ext cx="8426184" cy="57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56" y="908720"/>
            <a:ext cx="8603924" cy="57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4" y="787816"/>
            <a:ext cx="8800182" cy="59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09323" cy="6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6562"/>
            <a:ext cx="8719472" cy="57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513912" cy="57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576395" cy="58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709656" cy="56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91512" cy="58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638059" cy="57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4" y="908720"/>
            <a:ext cx="85713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0" y="720080"/>
            <a:ext cx="894472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58413"/>
            <a:ext cx="8810195" cy="58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921892"/>
            <a:ext cx="8568953" cy="574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980728"/>
            <a:ext cx="8048625" cy="54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802191" cy="59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706148" cy="57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5392"/>
            <a:ext cx="8712968" cy="590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492516" cy="57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50174" cy="58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833560" cy="58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053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836712"/>
            <a:ext cx="8836605" cy="58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0" y="764704"/>
            <a:ext cx="8899476" cy="59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9001000" cy="60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35853"/>
            <a:ext cx="8368243" cy="56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9" y="908720"/>
            <a:ext cx="8661209" cy="58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4" y="863510"/>
            <a:ext cx="8577736" cy="58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58581" cy="58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43" y="836712"/>
            <a:ext cx="8523437" cy="58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92696"/>
            <a:ext cx="9020175" cy="60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1" y="908720"/>
            <a:ext cx="8563769" cy="58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873952" cy="58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FA template 3">
  <a:themeElements>
    <a:clrScheme name="SFFA">
      <a:dk1>
        <a:srgbClr val="03158B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SFFA template 3</Template>
  <TotalTime>32403</TotalTime>
  <Words>516</Words>
  <Application>Microsoft Office PowerPoint</Application>
  <PresentationFormat>On-screen Show (4:3)</PresentationFormat>
  <Paragraphs>43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SFFA template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ALK-Abelló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Magnus Kwant</dc:creator>
  <cp:lastModifiedBy>Magnus Kwant (MKWNO)</cp:lastModifiedBy>
  <cp:revision>246</cp:revision>
  <dcterms:created xsi:type="dcterms:W3CDTF">2015-02-10T08:42:44Z</dcterms:created>
  <dcterms:modified xsi:type="dcterms:W3CDTF">2016-04-29T09:33:32Z</dcterms:modified>
  <cp:contentStatus/>
</cp:coreProperties>
</file>